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21"/>
  </p:notesMasterIdLst>
  <p:sldIdLst>
    <p:sldId id="256" r:id="rId2"/>
    <p:sldId id="272" r:id="rId3"/>
    <p:sldId id="257" r:id="rId4"/>
    <p:sldId id="258" r:id="rId5"/>
    <p:sldId id="273" r:id="rId6"/>
    <p:sldId id="274" r:id="rId7"/>
    <p:sldId id="262" r:id="rId8"/>
    <p:sldId id="264" r:id="rId9"/>
    <p:sldId id="265" r:id="rId10"/>
    <p:sldId id="276" r:id="rId11"/>
    <p:sldId id="277" r:id="rId12"/>
    <p:sldId id="278" r:id="rId13"/>
    <p:sldId id="279" r:id="rId14"/>
    <p:sldId id="266" r:id="rId15"/>
    <p:sldId id="280" r:id="rId16"/>
    <p:sldId id="267" r:id="rId17"/>
    <p:sldId id="268" r:id="rId18"/>
    <p:sldId id="269" r:id="rId19"/>
    <p:sldId id="282" r:id="rId2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5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5B6E4B97-C591-4452-8F4C-A90BF5B12B16}" type="datetimeFigureOut">
              <a:rPr lang="zh-CN" altLang="en-US"/>
              <a:pPr>
                <a:defRPr/>
              </a:pPr>
              <a:t>2017-12-4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5DB446A-A4C0-4017-A865-F6A991FF604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1748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45AEAA-F7CB-45C7-A6D0-9EFEF7825EBB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组合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任意多边形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7" name="任意多边形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8" name="任意多边形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11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E4546CB-EEDD-49C5-8700-C21210DB4A47}" type="datetimeFigureOut">
              <a:rPr lang="zh-CN" altLang="en-US"/>
              <a:pPr>
                <a:defRPr/>
              </a:pPr>
              <a:t>2017-12-4</a:t>
            </a:fld>
            <a:endParaRPr lang="zh-CN" altLang="en-US"/>
          </a:p>
        </p:txBody>
      </p:sp>
      <p:sp>
        <p:nvSpPr>
          <p:cNvPr id="12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zh-CN" altLang="en-US"/>
          </a:p>
        </p:txBody>
      </p:sp>
      <p:sp>
        <p:nvSpPr>
          <p:cNvPr id="13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3A29465-E331-4AEF-BA8E-DF730F30B36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EAB4B2-9DAE-4B41-B43C-D927D25DBE27}" type="datetimeFigureOut">
              <a:rPr lang="zh-CN" altLang="en-US"/>
              <a:pPr>
                <a:defRPr/>
              </a:pPr>
              <a:t>2017-12-4</a:t>
            </a:fld>
            <a:endParaRPr lang="zh-CN" altLang="en-US"/>
          </a:p>
        </p:txBody>
      </p:sp>
      <p:sp>
        <p:nvSpPr>
          <p:cNvPr id="5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3A4C4-045A-448F-A630-DB0F5F73F45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3EADA-1766-4FBE-974C-B72C9FF7BE24}" type="datetimeFigureOut">
              <a:rPr lang="zh-CN" altLang="en-US"/>
              <a:pPr>
                <a:defRPr/>
              </a:pPr>
              <a:t>2017-12-4</a:t>
            </a:fld>
            <a:endParaRPr lang="zh-CN" altLang="en-US"/>
          </a:p>
        </p:txBody>
      </p:sp>
      <p:sp>
        <p:nvSpPr>
          <p:cNvPr id="5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E8888-BEF3-43F1-9502-B033D510CED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4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E8AFC-C5A3-4F0D-8799-41F98DB8CEE5}" type="datetimeFigureOut">
              <a:rPr lang="zh-CN" altLang="en-US"/>
              <a:pPr>
                <a:defRPr/>
              </a:pPr>
              <a:t>2017-12-4</a:t>
            </a:fld>
            <a:endParaRPr lang="zh-CN" altLang="en-US"/>
          </a:p>
        </p:txBody>
      </p:sp>
      <p:sp>
        <p:nvSpPr>
          <p:cNvPr id="5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685B0-5E53-4491-B4A5-6DFFFB131A7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燕尾形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燕尾形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48F4C20-0B4C-46AC-B9B3-B1F06E5B64E7}" type="datetimeFigureOut">
              <a:rPr lang="zh-CN" altLang="en-US"/>
              <a:pPr>
                <a:defRPr/>
              </a:pPr>
              <a:t>2017-12-4</a:t>
            </a:fld>
            <a:endParaRPr lang="zh-CN" altLang="en-US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67E6335-42E4-400A-9F6E-87D4EDA8F6A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B748287-0BC7-45D8-9F9D-9C318B4B7E6A}" type="datetimeFigureOut">
              <a:rPr lang="zh-CN" altLang="en-US"/>
              <a:pPr>
                <a:defRPr/>
              </a:pPr>
              <a:t>2017-12-4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4AA2325-99B9-4864-901C-5FF1D176E88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9C350B8-4943-44E9-8E9E-23CC2044DF03}" type="datetimeFigureOut">
              <a:rPr lang="zh-CN" altLang="en-US"/>
              <a:pPr>
                <a:defRPr/>
              </a:pPr>
              <a:t>2017-12-4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A6882B-C176-4F51-8469-BDF83A702C0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0EC35E6-BA4B-4ACF-A3D1-7515B007F45E}" type="datetimeFigureOut">
              <a:rPr lang="zh-CN" altLang="en-US"/>
              <a:pPr>
                <a:defRPr/>
              </a:pPr>
              <a:t>2017-12-4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416B242-7268-431D-BE74-8B1F7166B8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6E247-3538-438F-AF6C-E3B5B862CBB3}" type="datetimeFigureOut">
              <a:rPr lang="zh-CN" altLang="en-US"/>
              <a:pPr>
                <a:defRPr/>
              </a:pPr>
              <a:t>2017-12-4</a:t>
            </a:fld>
            <a:endParaRPr lang="zh-CN" altLang="en-US"/>
          </a:p>
        </p:txBody>
      </p:sp>
      <p:sp>
        <p:nvSpPr>
          <p:cNvPr id="3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FF2DC-CCDF-497D-85DB-84B6A121BF9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E2CB26A-8BD3-4A85-A957-34183A8B18B2}" type="datetimeFigureOut">
              <a:rPr lang="zh-CN" altLang="en-US"/>
              <a:pPr>
                <a:defRPr/>
              </a:pPr>
              <a:t>2017-12-4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17FD12D-5079-46F0-9994-9D874D8BCAD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6" name="任意多边形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7" name="直角三角形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email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燕尾形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燕尾形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1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3B68999-4798-4484-A7A3-7DD80358A48F}" type="datetimeFigureOut">
              <a:rPr lang="zh-CN" altLang="en-US"/>
              <a:pPr>
                <a:defRPr/>
              </a:pPr>
              <a:t>2017-12-4</a:t>
            </a:fld>
            <a:endParaRPr lang="zh-CN" altLang="en-US"/>
          </a:p>
        </p:txBody>
      </p:sp>
      <p:sp>
        <p:nvSpPr>
          <p:cNvPr id="12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zh-CN" altLang="en-US"/>
          </a:p>
        </p:txBody>
      </p:sp>
      <p:sp>
        <p:nvSpPr>
          <p:cNvPr id="13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9437B0F-471C-4D02-B0B4-92470320D03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12" name="任意多边形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033" name="文本占位符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EB2B3A8F-5F5F-48CA-9DAE-4710E012F2FB}" type="datetimeFigureOut">
              <a:rPr lang="zh-CN" altLang="en-US"/>
              <a:pPr>
                <a:defRPr/>
              </a:pPr>
              <a:t>2017-12-4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287F01E0-0C75-4A62-AAB6-BFEEEA98A6E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5" r:id="rId1"/>
    <p:sldLayoutId id="2147483901" r:id="rId2"/>
    <p:sldLayoutId id="2147483906" r:id="rId3"/>
    <p:sldLayoutId id="2147483907" r:id="rId4"/>
    <p:sldLayoutId id="2147483908" r:id="rId5"/>
    <p:sldLayoutId id="2147483909" r:id="rId6"/>
    <p:sldLayoutId id="2147483902" r:id="rId7"/>
    <p:sldLayoutId id="2147483910" r:id="rId8"/>
    <p:sldLayoutId id="2147483911" r:id="rId9"/>
    <p:sldLayoutId id="2147483903" r:id="rId10"/>
    <p:sldLayoutId id="214748390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ea typeface="黑体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ea typeface="黑体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ea typeface="黑体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ea typeface="黑体" pitchFamily="49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ea typeface="黑体" pitchFamily="49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ea typeface="黑体" pitchFamily="49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ea typeface="黑体" pitchFamily="49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ea typeface="黑体" pitchFamily="49" charset="-122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1124744"/>
            <a:ext cx="7772400" cy="1829761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dirty="0" smtClean="0">
                <a:latin typeface="黑体" pitchFamily="49" charset="-122"/>
              </a:rPr>
              <a:t>答辩秘书网上操作指南</a:t>
            </a:r>
            <a:endParaRPr lang="zh-CN" altLang="en-US" dirty="0">
              <a:latin typeface="黑体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29322" y="5643578"/>
            <a:ext cx="27146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李佳</a:t>
            </a:r>
            <a:r>
              <a:rPr lang="zh-CN" altLang="en-US" dirty="0" smtClean="0"/>
              <a:t>津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2017</a:t>
            </a:r>
            <a:r>
              <a:rPr lang="zh-CN" altLang="en-US" dirty="0" smtClean="0"/>
              <a:t>年</a:t>
            </a:r>
            <a:r>
              <a:rPr lang="en-US" altLang="zh-CN" dirty="0" smtClean="0"/>
              <a:t>12</a:t>
            </a:r>
            <a:r>
              <a:rPr lang="zh-CN" altLang="en-US" dirty="0" smtClean="0"/>
              <a:t>月</a:t>
            </a:r>
            <a:r>
              <a:rPr lang="en-US" altLang="zh-CN" dirty="0" smtClean="0"/>
              <a:t>4</a:t>
            </a:r>
            <a:r>
              <a:rPr lang="zh-CN" altLang="en-US" dirty="0" smtClean="0"/>
              <a:t>日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46856" y="764704"/>
            <a:ext cx="8229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2400" dirty="0" smtClean="0">
                <a:solidFill>
                  <a:srgbClr val="FF0000"/>
                </a:solidFill>
                <a:effectLst/>
                <a:latin typeface="宋体" pitchFamily="2" charset="-122"/>
                <a:ea typeface="宋体" pitchFamily="2" charset="-122"/>
                <a:cs typeface="+mn-cs"/>
              </a:rPr>
              <a:t>答辩结束后，答辩秘书登录系统维护答辩决议。</a:t>
            </a: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2420938"/>
            <a:ext cx="8748712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87220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2400" dirty="0" smtClean="0">
                <a:effectLst/>
                <a:latin typeface="宋体" pitchFamily="2" charset="-122"/>
                <a:ea typeface="宋体" pitchFamily="2" charset="-122"/>
              </a:rPr>
              <a:t>若专家库中没有相应专家，点击“专家管理”</a:t>
            </a:r>
            <a:r>
              <a:rPr lang="en-US" altLang="zh-CN" sz="2400" dirty="0" smtClean="0">
                <a:effectLst/>
                <a:latin typeface="宋体" pitchFamily="2" charset="-122"/>
                <a:ea typeface="宋体" pitchFamily="2" charset="-122"/>
              </a:rPr>
              <a:t>-</a:t>
            </a:r>
            <a:r>
              <a:rPr lang="zh-CN" altLang="en-US" sz="2400" dirty="0" smtClean="0">
                <a:effectLst/>
                <a:latin typeface="宋体" pitchFamily="2" charset="-122"/>
                <a:ea typeface="宋体" pitchFamily="2" charset="-122"/>
              </a:rPr>
              <a:t>“论文评阅专家</a:t>
            </a:r>
            <a:r>
              <a:rPr lang="en-US" altLang="zh-CN" sz="2400" dirty="0" smtClean="0">
                <a:effectLst/>
                <a:latin typeface="宋体" pitchFamily="2" charset="-122"/>
                <a:ea typeface="宋体" pitchFamily="2" charset="-122"/>
              </a:rPr>
              <a:t>/</a:t>
            </a:r>
            <a:r>
              <a:rPr lang="zh-CN" altLang="en-US" sz="2400" dirty="0" smtClean="0">
                <a:effectLst/>
                <a:latin typeface="宋体" pitchFamily="2" charset="-122"/>
                <a:ea typeface="宋体" pitchFamily="2" charset="-122"/>
              </a:rPr>
              <a:t>学位论文答辩委员会成员”。</a:t>
            </a:r>
            <a:endParaRPr lang="zh-CN" altLang="en-US" sz="2400" dirty="0">
              <a:effectLst/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457200" y="188640"/>
            <a:ext cx="8229600" cy="1143000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三、新增专家至专家库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357430"/>
            <a:ext cx="1762125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4714884"/>
            <a:ext cx="9001156" cy="1421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87220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2400" dirty="0" smtClean="0">
                <a:effectLst/>
                <a:latin typeface="宋体" pitchFamily="2" charset="-122"/>
                <a:ea typeface="宋体" pitchFamily="2" charset="-122"/>
              </a:rPr>
              <a:t>先尝试“从教师系统引入论文评阅专家</a:t>
            </a:r>
            <a:r>
              <a:rPr lang="en-US" altLang="zh-CN" sz="2400" dirty="0" smtClean="0">
                <a:effectLst/>
                <a:latin typeface="宋体" pitchFamily="2" charset="-122"/>
                <a:ea typeface="宋体" pitchFamily="2" charset="-122"/>
              </a:rPr>
              <a:t>/</a:t>
            </a:r>
            <a:r>
              <a:rPr lang="zh-CN" altLang="en-US" sz="2400" dirty="0" smtClean="0">
                <a:effectLst/>
                <a:latin typeface="宋体" pitchFamily="2" charset="-122"/>
                <a:ea typeface="宋体" pitchFamily="2" charset="-122"/>
              </a:rPr>
              <a:t>从教师系统引入答辩委员会成员”，若教师系统查询不到该人，则点击“返回”</a:t>
            </a:r>
            <a:r>
              <a:rPr lang="en-US" altLang="zh-CN" sz="2400" dirty="0" smtClean="0">
                <a:effectLst/>
                <a:latin typeface="宋体" pitchFamily="2" charset="-122"/>
                <a:ea typeface="宋体" pitchFamily="2" charset="-122"/>
              </a:rPr>
              <a:t>-</a:t>
            </a:r>
            <a:r>
              <a:rPr lang="zh-CN" altLang="en-US" sz="2400" dirty="0" smtClean="0">
                <a:effectLst/>
                <a:latin typeface="宋体" pitchFamily="2" charset="-122"/>
                <a:ea typeface="宋体" pitchFamily="2" charset="-122"/>
              </a:rPr>
              <a:t>“新增论文评阅专家</a:t>
            </a:r>
            <a:r>
              <a:rPr lang="en-US" altLang="zh-CN" sz="2400" dirty="0" smtClean="0">
                <a:effectLst/>
                <a:latin typeface="宋体" pitchFamily="2" charset="-122"/>
                <a:ea typeface="宋体" pitchFamily="2" charset="-122"/>
              </a:rPr>
              <a:t>/</a:t>
            </a:r>
            <a:r>
              <a:rPr lang="zh-CN" altLang="en-US" sz="2400" dirty="0" smtClean="0">
                <a:effectLst/>
                <a:latin typeface="宋体" pitchFamily="2" charset="-122"/>
                <a:ea typeface="宋体" pitchFamily="2" charset="-122"/>
              </a:rPr>
              <a:t>新增答辩委员会成员”，录入专家信息（标*为必填项），之后便可从专家库中查询到该人。</a:t>
            </a:r>
            <a:endParaRPr lang="zh-CN" altLang="en-US" sz="2400" dirty="0">
              <a:effectLst/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5" y="2643182"/>
            <a:ext cx="9001156" cy="828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4143380"/>
            <a:ext cx="8779119" cy="1833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214282" y="-142900"/>
            <a:ext cx="8229600" cy="187220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2400" dirty="0" smtClean="0">
                <a:effectLst/>
                <a:latin typeface="宋体" pitchFamily="2" charset="-122"/>
                <a:ea typeface="宋体" pitchFamily="2" charset="-122"/>
              </a:rPr>
              <a:t>若教师系统查询不到该人，则点击“返回”</a:t>
            </a:r>
            <a:r>
              <a:rPr lang="en-US" altLang="zh-CN" sz="2400" dirty="0" smtClean="0">
                <a:effectLst/>
                <a:latin typeface="宋体" pitchFamily="2" charset="-122"/>
                <a:ea typeface="宋体" pitchFamily="2" charset="-122"/>
              </a:rPr>
              <a:t>-</a:t>
            </a:r>
            <a:r>
              <a:rPr lang="zh-CN" altLang="en-US" sz="2400" dirty="0" smtClean="0">
                <a:effectLst/>
                <a:latin typeface="宋体" pitchFamily="2" charset="-122"/>
                <a:ea typeface="宋体" pitchFamily="2" charset="-122"/>
              </a:rPr>
              <a:t>“新增论文评阅专家</a:t>
            </a:r>
            <a:r>
              <a:rPr lang="en-US" altLang="zh-CN" sz="2400" dirty="0" smtClean="0">
                <a:effectLst/>
                <a:latin typeface="宋体" pitchFamily="2" charset="-122"/>
                <a:ea typeface="宋体" pitchFamily="2" charset="-122"/>
              </a:rPr>
              <a:t>/</a:t>
            </a:r>
            <a:r>
              <a:rPr lang="zh-CN" altLang="en-US" sz="2400" dirty="0" smtClean="0">
                <a:effectLst/>
                <a:latin typeface="宋体" pitchFamily="2" charset="-122"/>
                <a:ea typeface="宋体" pitchFamily="2" charset="-122"/>
              </a:rPr>
              <a:t>新增答辩委员会成员”，录入专家信息（标*为必填项），之后便可从专家库中查询到该人。</a:t>
            </a:r>
            <a:endParaRPr lang="zh-CN" altLang="en-US" sz="2400" dirty="0">
              <a:effectLst/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493" y="1357298"/>
            <a:ext cx="9085507" cy="785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078203"/>
            <a:ext cx="8158187" cy="4636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 txBox="1">
            <a:spLocks/>
          </p:cNvSpPr>
          <p:nvPr/>
        </p:nvSpPr>
        <p:spPr>
          <a:xfrm>
            <a:off x="457200" y="188640"/>
            <a:ext cx="8229600" cy="1143000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四、论文评阅专家操作指南</a:t>
            </a:r>
          </a:p>
        </p:txBody>
      </p:sp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87220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2400" dirty="0" smtClean="0">
                <a:effectLst/>
                <a:latin typeface="宋体" pitchFamily="2" charset="-122"/>
                <a:ea typeface="宋体" pitchFamily="2" charset="-122"/>
              </a:rPr>
              <a:t>答辩秘书通过系统聘请评阅专家后，专家会收到下图所示邮件，并通过点击链接反馈是否能够参与评阅。</a:t>
            </a:r>
            <a:endParaRPr lang="zh-CN" altLang="en-US" sz="2400" dirty="0">
              <a:effectLst/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2355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813" y="2425700"/>
            <a:ext cx="8704262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87220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2400" dirty="0" smtClean="0">
                <a:effectLst/>
                <a:latin typeface="宋体" pitchFamily="2" charset="-122"/>
                <a:ea typeface="宋体" pitchFamily="2" charset="-122"/>
              </a:rPr>
              <a:t>若能够参与评阅，专家登录邮件所述网址，输入用户名、密码</a:t>
            </a:r>
            <a:r>
              <a:rPr lang="zh-CN" altLang="en-US" sz="2400" dirty="0" smtClean="0">
                <a:effectLst/>
                <a:latin typeface="宋体" pitchFamily="2" charset="-122"/>
                <a:ea typeface="宋体" pitchFamily="2" charset="-122"/>
              </a:rPr>
              <a:t>，验证码。如下</a:t>
            </a:r>
            <a:r>
              <a:rPr lang="zh-CN" altLang="en-US" sz="2400" dirty="0" smtClean="0">
                <a:effectLst/>
                <a:latin typeface="宋体" pitchFamily="2" charset="-122"/>
                <a:ea typeface="宋体" pitchFamily="2" charset="-122"/>
              </a:rPr>
              <a:t>图：</a:t>
            </a:r>
            <a:endParaRPr lang="zh-CN" altLang="en-US" sz="2400" dirty="0">
              <a:effectLst/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834" y="2571744"/>
            <a:ext cx="9013166" cy="2819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87220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2400" dirty="0" smtClean="0">
                <a:effectLst/>
                <a:latin typeface="宋体" pitchFamily="2" charset="-122"/>
                <a:ea typeface="宋体" pitchFamily="2" charset="-122"/>
              </a:rPr>
              <a:t>登录后显示下图内容，打√，点击“继续”。</a:t>
            </a: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133600"/>
            <a:ext cx="8196262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 txBox="1">
            <a:spLocks/>
          </p:cNvSpPr>
          <p:nvPr/>
        </p:nvSpPr>
        <p:spPr>
          <a:xfrm>
            <a:off x="457200" y="548680"/>
            <a:ext cx="8229600" cy="1872208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  <a:cs typeface="+mj-cs"/>
              </a:rPr>
              <a:t>点击曲别针可查看全文，点击“评阅”评阅论文。</a:t>
            </a: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900" y="2781300"/>
            <a:ext cx="8947150" cy="128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 txBox="1">
            <a:spLocks/>
          </p:cNvSpPr>
          <p:nvPr/>
        </p:nvSpPr>
        <p:spPr>
          <a:xfrm>
            <a:off x="457200" y="-171400"/>
            <a:ext cx="8229600" cy="1872208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tx2"/>
                </a:solidFill>
                <a:latin typeface="宋体" pitchFamily="2" charset="-122"/>
                <a:ea typeface="宋体" pitchFamily="2" charset="-122"/>
                <a:cs typeface="+mj-cs"/>
              </a:rPr>
              <a:t>点击“评阅”后，弹出下图内容，专家根据要求进行填写即可。</a:t>
            </a:r>
          </a:p>
        </p:txBody>
      </p:sp>
      <p:pic>
        <p:nvPicPr>
          <p:cNvPr id="2765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627313" y="981075"/>
            <a:ext cx="3457575" cy="1951038"/>
          </a:xfrm>
          <a:noFill/>
        </p:spPr>
      </p:pic>
      <p:pic>
        <p:nvPicPr>
          <p:cNvPr id="2765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27313" y="2924175"/>
            <a:ext cx="3457575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27313" y="4868863"/>
            <a:ext cx="3457575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457200" y="1925960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dirty="0" smtClean="0">
                <a:effectLst/>
              </a:rPr>
              <a:t>有任何问题，请及时与我联系。</a:t>
            </a:r>
            <a:r>
              <a:rPr lang="en-US" altLang="zh-CN" dirty="0" smtClean="0">
                <a:effectLst/>
              </a:rPr>
              <a:t/>
            </a:r>
            <a:br>
              <a:rPr lang="en-US" altLang="zh-CN" dirty="0" smtClean="0">
                <a:effectLst/>
              </a:rPr>
            </a:br>
            <a:r>
              <a:rPr lang="zh-CN" altLang="en-US" dirty="0" smtClean="0">
                <a:effectLst/>
              </a:rPr>
              <a:t>邮箱</a:t>
            </a:r>
            <a:r>
              <a:rPr lang="zh-CN" altLang="en-US" dirty="0" smtClean="0">
                <a:effectLst/>
              </a:rPr>
              <a:t>：</a:t>
            </a:r>
            <a:r>
              <a:rPr lang="en-US" altLang="zh-CN" dirty="0" smtClean="0">
                <a:effectLst/>
              </a:rPr>
              <a:t>lijiajin@idsse.ac.cn</a:t>
            </a:r>
            <a:r>
              <a:rPr lang="en-US" altLang="zh-CN" dirty="0" smtClean="0">
                <a:effectLst/>
              </a:rPr>
              <a:t/>
            </a:r>
            <a:br>
              <a:rPr lang="en-US" altLang="zh-CN" dirty="0" smtClean="0">
                <a:effectLst/>
              </a:rPr>
            </a:br>
            <a:r>
              <a:rPr lang="zh-CN" altLang="en-US" dirty="0" smtClean="0">
                <a:effectLst/>
              </a:rPr>
              <a:t>电话</a:t>
            </a:r>
            <a:r>
              <a:rPr lang="zh-CN" altLang="en-US" dirty="0" smtClean="0">
                <a:effectLst/>
              </a:rPr>
              <a:t>：</a:t>
            </a:r>
            <a:r>
              <a:rPr lang="en-US" altLang="zh-CN" dirty="0" smtClean="0">
                <a:effectLst/>
              </a:rPr>
              <a:t>0898-88231178</a:t>
            </a:r>
            <a:r>
              <a:rPr lang="en-US" altLang="zh-CN" dirty="0" smtClean="0">
                <a:effectLst/>
              </a:rPr>
              <a:t/>
            </a:r>
            <a:br>
              <a:rPr lang="en-US" altLang="zh-CN" dirty="0" smtClean="0">
                <a:effectLst/>
              </a:rPr>
            </a:br>
            <a:r>
              <a:rPr lang="en-US" altLang="zh-CN" dirty="0" smtClean="0">
                <a:effectLst/>
              </a:rPr>
              <a:t/>
            </a:r>
            <a:br>
              <a:rPr lang="en-US" altLang="zh-CN" dirty="0" smtClean="0">
                <a:effectLst/>
              </a:rPr>
            </a:br>
            <a:r>
              <a:rPr lang="zh-CN" altLang="en-US" dirty="0" smtClean="0">
                <a:effectLst/>
              </a:rPr>
              <a:t>系统问题可直接与国科大网络中心联系：</a:t>
            </a:r>
            <a:r>
              <a:rPr lang="en-US" altLang="zh-CN" dirty="0" smtClean="0">
                <a:effectLst/>
              </a:rPr>
              <a:t/>
            </a:r>
            <a:br>
              <a:rPr lang="en-US" altLang="zh-CN" dirty="0" smtClean="0">
                <a:effectLst/>
              </a:rPr>
            </a:br>
            <a:r>
              <a:rPr lang="en-US" altLang="zh-CN" dirty="0" smtClean="0">
                <a:effectLst/>
              </a:rPr>
              <a:t>010-88256622</a:t>
            </a:r>
            <a:endParaRPr lang="zh-CN" altLang="en-US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内容占位符 2"/>
          <p:cNvSpPr>
            <a:spLocks noGrp="1"/>
          </p:cNvSpPr>
          <p:nvPr>
            <p:ph idx="1"/>
          </p:nvPr>
        </p:nvSpPr>
        <p:spPr>
          <a:xfrm>
            <a:off x="2339975" y="1955800"/>
            <a:ext cx="5986463" cy="3633788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聘请评阅专家</a:t>
            </a:r>
            <a:endParaRPr lang="en-US" altLang="zh-CN" dirty="0" smtClean="0"/>
          </a:p>
          <a:p>
            <a:pPr eaLnBrk="1" hangingPunct="1"/>
            <a:r>
              <a:rPr lang="zh-CN" altLang="en-US" dirty="0" smtClean="0"/>
              <a:t>聘请答辩委员</a:t>
            </a:r>
            <a:endParaRPr lang="en-US" altLang="zh-CN" dirty="0" smtClean="0"/>
          </a:p>
          <a:p>
            <a:pPr eaLnBrk="1" hangingPunct="1"/>
            <a:r>
              <a:rPr lang="zh-CN" altLang="en-US" dirty="0" smtClean="0"/>
              <a:t>新增专家至专家库</a:t>
            </a:r>
            <a:endParaRPr lang="en-US" altLang="zh-CN" dirty="0" smtClean="0"/>
          </a:p>
          <a:p>
            <a:pPr eaLnBrk="1" hangingPunct="1"/>
            <a:r>
              <a:rPr lang="zh-CN" altLang="en-US" dirty="0" smtClean="0"/>
              <a:t>论文评阅专家操作指南</a:t>
            </a:r>
            <a:endParaRPr lang="en-US" altLang="zh-CN" dirty="0" smtClean="0"/>
          </a:p>
          <a:p>
            <a:pPr eaLnBrk="1" hangingPunct="1"/>
            <a:endParaRPr lang="zh-CN" altLang="en-US" dirty="0" smtClean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dirty="0" smtClean="0"/>
              <a:t>目录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3200" dirty="0" smtClean="0"/>
              <a:t>一、聘请评阅专家</a:t>
            </a:r>
            <a:endParaRPr lang="zh-CN" altLang="en-US" sz="3200" dirty="0"/>
          </a:p>
        </p:txBody>
      </p:sp>
      <p:sp>
        <p:nvSpPr>
          <p:cNvPr id="5" name="标题 1"/>
          <p:cNvSpPr txBox="1">
            <a:spLocks/>
          </p:cNvSpPr>
          <p:nvPr/>
        </p:nvSpPr>
        <p:spPr>
          <a:xfrm>
            <a:off x="395536" y="1493912"/>
            <a:ext cx="8229600" cy="1143000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2400" b="1" dirty="0">
                <a:latin typeface="宋体" pitchFamily="2" charset="-122"/>
                <a:ea typeface="宋体" pitchFamily="2" charset="-122"/>
                <a:cs typeface="+mj-cs"/>
              </a:rPr>
              <a:t>登录国科大教育业务管理平台，点击“培养管理”，出现下图所示内容（有</a:t>
            </a:r>
            <a:r>
              <a:rPr lang="zh-CN" altLang="en-US" sz="2400" b="1" dirty="0" smtClean="0">
                <a:latin typeface="宋体" pitchFamily="2" charset="-122"/>
                <a:ea typeface="宋体" pitchFamily="2" charset="-122"/>
                <a:cs typeface="+mj-cs"/>
              </a:rPr>
              <a:t>的</a:t>
            </a:r>
            <a:r>
              <a:rPr lang="zh-CN" altLang="en-US" sz="2400" b="1" dirty="0">
                <a:latin typeface="宋体" pitchFamily="2" charset="-122"/>
                <a:ea typeface="宋体" pitchFamily="2" charset="-122"/>
                <a:cs typeface="+mj-cs"/>
              </a:rPr>
              <a:t>学生</a:t>
            </a:r>
            <a:r>
              <a:rPr lang="zh-CN" altLang="en-US" sz="2400" b="1" dirty="0" smtClean="0">
                <a:latin typeface="宋体" pitchFamily="2" charset="-122"/>
                <a:ea typeface="宋体" pitchFamily="2" charset="-122"/>
                <a:cs typeface="+mj-cs"/>
              </a:rPr>
              <a:t>同时</a:t>
            </a:r>
            <a:r>
              <a:rPr lang="zh-CN" altLang="en-US" sz="2400" b="1" dirty="0">
                <a:latin typeface="宋体" pitchFamily="2" charset="-122"/>
                <a:ea typeface="宋体" pitchFamily="2" charset="-122"/>
                <a:cs typeface="+mj-cs"/>
              </a:rPr>
              <a:t>为考核秘书，右上角最初显示为“考核秘书角色”，可点击右边的下箭头切换</a:t>
            </a:r>
            <a:r>
              <a:rPr lang="zh-CN" altLang="en-US" sz="2400" b="1" dirty="0" smtClean="0">
                <a:latin typeface="宋体" pitchFamily="2" charset="-122"/>
                <a:ea typeface="宋体" pitchFamily="2" charset="-122"/>
                <a:cs typeface="+mj-cs"/>
              </a:rPr>
              <a:t>角色为“答辩秘书角色”），切换后进入“答辩秘书角色”。</a:t>
            </a:r>
            <a:endParaRPr lang="zh-CN" altLang="en-US" sz="2400" b="1" dirty="0">
              <a:latin typeface="宋体" pitchFamily="2" charset="-122"/>
              <a:ea typeface="宋体" pitchFamily="2" charset="-122"/>
              <a:cs typeface="+mj-cs"/>
            </a:endParaRPr>
          </a:p>
        </p:txBody>
      </p:sp>
      <p:sp>
        <p:nvSpPr>
          <p:cNvPr id="11" name="标题 1"/>
          <p:cNvSpPr txBox="1">
            <a:spLocks/>
          </p:cNvSpPr>
          <p:nvPr/>
        </p:nvSpPr>
        <p:spPr>
          <a:xfrm>
            <a:off x="500034" y="4572008"/>
            <a:ext cx="8229600" cy="1143000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2400" b="1" dirty="0">
                <a:latin typeface="宋体" pitchFamily="2" charset="-122"/>
                <a:ea typeface="宋体" pitchFamily="2" charset="-122"/>
                <a:cs typeface="+mj-cs"/>
              </a:rPr>
              <a:t>点击“聘请评阅人”，出现下图内容：</a:t>
            </a:r>
          </a:p>
        </p:txBody>
      </p:sp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071810"/>
            <a:ext cx="8643998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/>
          <p:cNvSpPr txBox="1">
            <a:spLocks/>
          </p:cNvSpPr>
          <p:nvPr/>
        </p:nvSpPr>
        <p:spPr>
          <a:xfrm>
            <a:off x="285720" y="2857496"/>
            <a:ext cx="8229600" cy="1143000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2400" b="1" dirty="0">
                <a:latin typeface="宋体" pitchFamily="2" charset="-122"/>
                <a:ea typeface="宋体" pitchFamily="2" charset="-122"/>
                <a:cs typeface="+mj-cs"/>
              </a:rPr>
              <a:t>点击评阅人下面的“维护”，弹出下图内容：</a:t>
            </a:r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9145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 txBox="1">
            <a:spLocks/>
          </p:cNvSpPr>
          <p:nvPr/>
        </p:nvSpPr>
        <p:spPr>
          <a:xfrm>
            <a:off x="857224" y="2714620"/>
            <a:ext cx="6285384" cy="1143000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2400" b="1" dirty="0">
                <a:latin typeface="宋体" pitchFamily="2" charset="-122"/>
                <a:ea typeface="宋体" pitchFamily="2" charset="-122"/>
                <a:cs typeface="+mj-cs"/>
              </a:rPr>
              <a:t>点击 “</a:t>
            </a:r>
            <a:r>
              <a:rPr lang="zh-CN" altLang="en-US" sz="2400" dirty="0">
                <a:latin typeface="+mn-lt"/>
                <a:ea typeface="+mn-ea"/>
              </a:rPr>
              <a:t>增聘论文评阅人</a:t>
            </a:r>
            <a:r>
              <a:rPr lang="zh-CN" altLang="en-US" sz="2400" b="1" dirty="0" smtClean="0">
                <a:latin typeface="宋体" pitchFamily="2" charset="-122"/>
                <a:ea typeface="宋体" pitchFamily="2" charset="-122"/>
                <a:cs typeface="+mj-cs"/>
              </a:rPr>
              <a:t>”</a:t>
            </a:r>
            <a:r>
              <a:rPr lang="zh-CN" altLang="en-US" sz="2400" b="1" dirty="0">
                <a:latin typeface="宋体" pitchFamily="2" charset="-122"/>
                <a:ea typeface="宋体" pitchFamily="2" charset="-122"/>
                <a:cs typeface="+mj-cs"/>
              </a:rPr>
              <a:t>。</a:t>
            </a:r>
            <a:endParaRPr lang="zh-CN" altLang="en-US" sz="2400" b="1" dirty="0">
              <a:latin typeface="宋体" pitchFamily="2" charset="-122"/>
              <a:ea typeface="宋体" pitchFamily="2" charset="-122"/>
              <a:cs typeface="+mj-cs"/>
            </a:endParaRP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914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 txBox="1">
            <a:spLocks/>
          </p:cNvSpPr>
          <p:nvPr/>
        </p:nvSpPr>
        <p:spPr>
          <a:xfrm>
            <a:off x="214282" y="214290"/>
            <a:ext cx="8786874" cy="1584176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2000" b="1" dirty="0" smtClean="0">
                <a:latin typeface="宋体" pitchFamily="2" charset="-122"/>
                <a:ea typeface="宋体" pitchFamily="2" charset="-122"/>
              </a:rPr>
              <a:t>输入</a:t>
            </a:r>
            <a:r>
              <a:rPr lang="zh-CN" altLang="en-US" sz="2000" b="1" dirty="0">
                <a:latin typeface="宋体" pitchFamily="2" charset="-122"/>
                <a:ea typeface="宋体" pitchFamily="2" charset="-122"/>
              </a:rPr>
              <a:t>姓名，点击</a:t>
            </a:r>
            <a:r>
              <a:rPr lang="zh-CN" altLang="en-US" sz="2000" b="1" dirty="0" smtClean="0">
                <a:latin typeface="宋体" pitchFamily="2" charset="-122"/>
                <a:ea typeface="宋体" pitchFamily="2" charset="-122"/>
              </a:rPr>
              <a:t>“专家姓名”</a:t>
            </a:r>
            <a:r>
              <a:rPr lang="zh-CN" altLang="en-US" sz="2000" b="1" dirty="0">
                <a:latin typeface="宋体" pitchFamily="2" charset="-122"/>
                <a:ea typeface="宋体" pitchFamily="2" charset="-122"/>
              </a:rPr>
              <a:t>，选中该人，</a:t>
            </a:r>
            <a:r>
              <a:rPr lang="zh-CN" altLang="en-US" sz="20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修改</a:t>
            </a:r>
            <a:r>
              <a:rPr lang="zh-CN" altLang="en-US" sz="2000" b="1" dirty="0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“评阅截止时间”（建议为答辩前两周） </a:t>
            </a:r>
            <a:r>
              <a:rPr lang="zh-CN" altLang="en-US" sz="2000" b="1" dirty="0" smtClean="0">
                <a:latin typeface="宋体" pitchFamily="2" charset="-122"/>
                <a:ea typeface="宋体" pitchFamily="2" charset="-122"/>
              </a:rPr>
              <a:t>，</a:t>
            </a:r>
            <a:r>
              <a:rPr lang="zh-CN" altLang="en-US" sz="2000" b="1" dirty="0">
                <a:latin typeface="宋体" pitchFamily="2" charset="-122"/>
                <a:ea typeface="宋体" pitchFamily="2" charset="-122"/>
              </a:rPr>
              <a:t>“联系方式”栏填写秘书或答辩人的邮箱、联系电话，然后点击“确定”。</a:t>
            </a:r>
            <a:r>
              <a:rPr lang="en-US" altLang="zh-CN" sz="2000" b="1" dirty="0">
                <a:latin typeface="宋体" pitchFamily="2" charset="-122"/>
                <a:ea typeface="宋体" pitchFamily="2" charset="-122"/>
              </a:rPr>
              <a:t/>
            </a:r>
            <a:br>
              <a:rPr lang="en-US" altLang="zh-CN" sz="2000" b="1" dirty="0">
                <a:latin typeface="宋体" pitchFamily="2" charset="-122"/>
                <a:ea typeface="宋体" pitchFamily="2" charset="-122"/>
              </a:rPr>
            </a:br>
            <a:r>
              <a:rPr lang="zh-CN" altLang="en-US" sz="20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注意</a:t>
            </a:r>
            <a:r>
              <a:rPr lang="zh-CN" altLang="en-US" sz="2000" b="1" dirty="0">
                <a:latin typeface="宋体" pitchFamily="2" charset="-122"/>
                <a:ea typeface="宋体" pitchFamily="2" charset="-122"/>
              </a:rPr>
              <a:t>：“给论文评阅人发送邮件通知”前的</a:t>
            </a:r>
            <a:r>
              <a:rPr lang="zh-CN" altLang="en-US" sz="20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√</a:t>
            </a:r>
            <a:r>
              <a:rPr lang="zh-CN" altLang="en-US" sz="2000" b="1" dirty="0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千万要记得勾上</a:t>
            </a:r>
            <a:r>
              <a:rPr lang="zh-CN" altLang="en-US" sz="2000" b="1" dirty="0" smtClean="0">
                <a:latin typeface="宋体" pitchFamily="2" charset="-122"/>
                <a:ea typeface="宋体" pitchFamily="2" charset="-122"/>
              </a:rPr>
              <a:t>，</a:t>
            </a:r>
            <a:r>
              <a:rPr lang="zh-CN" altLang="en-US" sz="2000" b="1" dirty="0">
                <a:latin typeface="宋体" pitchFamily="2" charset="-122"/>
                <a:ea typeface="宋体" pitchFamily="2" charset="-122"/>
              </a:rPr>
              <a:t>否则评阅人收不到邮件。</a:t>
            </a:r>
            <a:endParaRPr lang="zh-CN" altLang="en-US" sz="2000" b="1" dirty="0">
              <a:latin typeface="宋体" pitchFamily="2" charset="-122"/>
              <a:ea typeface="宋体" pitchFamily="2" charset="-122"/>
              <a:cs typeface="+mj-cs"/>
            </a:endParaRP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857364"/>
            <a:ext cx="8837613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2400" dirty="0" smtClean="0"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</a:rPr>
              <a:t>聘请完所有评阅</a:t>
            </a:r>
            <a:r>
              <a:rPr lang="zh-CN" altLang="en-US" sz="2400" dirty="0" smtClean="0"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</a:rPr>
              <a:t>专家，评阅专家返回意见后，需要再进入“</a:t>
            </a:r>
            <a:r>
              <a:rPr lang="zh-CN" altLang="en-US" sz="2400" dirty="0" smtClean="0"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</a:rPr>
              <a:t>培养管理系统</a:t>
            </a:r>
            <a:r>
              <a:rPr lang="zh-CN" altLang="en-US" sz="2400" dirty="0" smtClean="0"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</a:rPr>
              <a:t>” ，查阅评阅意见，并对评阅情况进行审核。如下图：</a:t>
            </a:r>
            <a:endParaRPr lang="zh-CN" altLang="en-US" sz="2400" dirty="0" smtClean="0">
              <a:solidFill>
                <a:schemeClr val="tx1"/>
              </a:solidFill>
              <a:effectLst/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85992"/>
            <a:ext cx="9144000" cy="889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矩形 7"/>
          <p:cNvSpPr/>
          <p:nvPr/>
        </p:nvSpPr>
        <p:spPr>
          <a:xfrm>
            <a:off x="428596" y="3714752"/>
            <a:ext cx="82868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注意：</a:t>
            </a:r>
            <a:r>
              <a:rPr lang="zh-CN" altLang="en-US" b="1" dirty="0" smtClean="0"/>
              <a:t>系统会给</a:t>
            </a:r>
            <a:r>
              <a:rPr lang="zh-CN" altLang="en-US" b="1" dirty="0"/>
              <a:t>评阅人发送邮件告知用户名和</a:t>
            </a:r>
            <a:r>
              <a:rPr lang="zh-CN" altLang="en-US" b="1" dirty="0" smtClean="0"/>
              <a:t>密码，</a:t>
            </a:r>
            <a:r>
              <a:rPr lang="zh-CN" altLang="en-US" b="1" dirty="0"/>
              <a:t>提示评阅人回复是否能够参与论文评阅，如果是，评阅人点击“能够参与评阅”，如果不能参与，评阅人点击“不能参与评阅”。评阅人反馈的是否参与评阅信息能够及时在培养系统中反映</a:t>
            </a:r>
            <a:r>
              <a:rPr lang="zh-CN" altLang="en-US" b="1" dirty="0" smtClean="0"/>
              <a:t>。请答辩秘书及时关注并指导评阅人在系统操作（或者也可以让评阅人将用户名和密码告知自己，由秘书代替评阅人在系统操作）。</a:t>
            </a:r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556792"/>
            <a:ext cx="8229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2400" dirty="0" smtClean="0">
                <a:solidFill>
                  <a:srgbClr val="FF0000"/>
                </a:solidFill>
                <a:effectLst/>
                <a:latin typeface="宋体" pitchFamily="2" charset="-122"/>
                <a:ea typeface="宋体" pitchFamily="2" charset="-122"/>
              </a:rPr>
              <a:t>注意：所有</a:t>
            </a:r>
            <a:r>
              <a:rPr lang="zh-CN" altLang="en-US" sz="2400" dirty="0" smtClean="0">
                <a:solidFill>
                  <a:srgbClr val="FF0000"/>
                </a:solidFill>
                <a:effectLst/>
                <a:latin typeface="宋体" pitchFamily="2" charset="-122"/>
                <a:ea typeface="宋体" pitchFamily="2" charset="-122"/>
              </a:rPr>
              <a:t>评阅人均返回评阅意见</a:t>
            </a:r>
            <a:r>
              <a:rPr lang="zh-CN" altLang="en-US" sz="2400" dirty="0" smtClean="0">
                <a:solidFill>
                  <a:srgbClr val="FF0000"/>
                </a:solidFill>
                <a:effectLst/>
                <a:latin typeface="宋体" pitchFamily="2" charset="-122"/>
                <a:ea typeface="宋体" pitchFamily="2" charset="-122"/>
              </a:rPr>
              <a:t>，</a:t>
            </a:r>
            <a:r>
              <a:rPr lang="zh-CN" altLang="en-US" sz="2400" dirty="0" smtClean="0">
                <a:solidFill>
                  <a:srgbClr val="FF0000"/>
                </a:solidFill>
                <a:effectLst/>
                <a:latin typeface="宋体" pitchFamily="2" charset="-122"/>
                <a:ea typeface="宋体" pitchFamily="2" charset="-122"/>
              </a:rPr>
              <a:t>研究所</a:t>
            </a:r>
            <a:r>
              <a:rPr lang="zh-CN" altLang="en-US" sz="2400" dirty="0" smtClean="0">
                <a:solidFill>
                  <a:srgbClr val="FF0000"/>
                </a:solidFill>
                <a:effectLst/>
                <a:latin typeface="宋体" pitchFamily="2" charset="-122"/>
                <a:ea typeface="宋体" pitchFamily="2" charset="-122"/>
              </a:rPr>
              <a:t>审核</a:t>
            </a:r>
            <a:r>
              <a:rPr lang="zh-CN" altLang="en-US" sz="2400" dirty="0" smtClean="0">
                <a:solidFill>
                  <a:srgbClr val="FF0000"/>
                </a:solidFill>
                <a:effectLst/>
                <a:latin typeface="宋体" pitchFamily="2" charset="-122"/>
                <a:ea typeface="宋体" pitchFamily="2" charset="-122"/>
              </a:rPr>
              <a:t>通过后</a:t>
            </a:r>
            <a:r>
              <a:rPr lang="zh-CN" altLang="en-US" sz="2400" dirty="0" smtClean="0">
                <a:solidFill>
                  <a:srgbClr val="FF0000"/>
                </a:solidFill>
                <a:effectLst/>
                <a:latin typeface="宋体" pitchFamily="2" charset="-122"/>
                <a:ea typeface="宋体" pitchFamily="2" charset="-122"/>
              </a:rPr>
              <a:t>，才可</a:t>
            </a:r>
            <a:r>
              <a:rPr lang="zh-CN" altLang="en-US" sz="2400" dirty="0" smtClean="0">
                <a:solidFill>
                  <a:srgbClr val="FF0000"/>
                </a:solidFill>
                <a:effectLst/>
                <a:latin typeface="宋体" pitchFamily="2" charset="-122"/>
                <a:ea typeface="宋体" pitchFamily="2" charset="-122"/>
              </a:rPr>
              <a:t>聘请答辩委员。</a:t>
            </a:r>
            <a:r>
              <a:rPr lang="en-US" altLang="zh-CN" sz="2400" dirty="0" smtClean="0"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</a:rPr>
              <a:t/>
            </a:r>
            <a:br>
              <a:rPr lang="en-US" altLang="zh-CN" sz="2400" dirty="0" smtClean="0"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</a:rPr>
            </a:br>
            <a:r>
              <a:rPr lang="en-US" altLang="zh-CN" sz="2400" dirty="0" smtClean="0"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</a:rPr>
              <a:t/>
            </a:r>
            <a:br>
              <a:rPr lang="en-US" altLang="zh-CN" sz="2400" dirty="0" smtClean="0"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</a:rPr>
            </a:br>
            <a:r>
              <a:rPr lang="zh-CN" altLang="en-US" sz="2400" dirty="0" smtClean="0"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</a:rPr>
              <a:t>答辩秘书登录系统，点击“聘请答辩委员”，如下图：</a:t>
            </a:r>
          </a:p>
        </p:txBody>
      </p:sp>
      <p:sp>
        <p:nvSpPr>
          <p:cNvPr id="5" name="标题 1"/>
          <p:cNvSpPr txBox="1">
            <a:spLocks/>
          </p:cNvSpPr>
          <p:nvPr/>
        </p:nvSpPr>
        <p:spPr>
          <a:xfrm>
            <a:off x="457200" y="188640"/>
            <a:ext cx="8229600" cy="1143000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二、聘请答辩委员</a:t>
            </a:r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357562"/>
            <a:ext cx="190500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46856" y="764704"/>
            <a:ext cx="8229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2400" dirty="0" smtClean="0"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+mn-cs"/>
              </a:rPr>
              <a:t>点击答辩委员下的“维护”，后续操作同聘请评阅人。</a:t>
            </a: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2420938"/>
            <a:ext cx="8748712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聚合">
  <a:themeElements>
    <a:clrScheme name="聚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聚合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聚合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聚合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聚合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聚合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聚合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296</TotalTime>
  <Words>582</Words>
  <Application>Microsoft Office PowerPoint</Application>
  <PresentationFormat>全屏显示(4:3)</PresentationFormat>
  <Paragraphs>33</Paragraphs>
  <Slides>19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8" baseType="lpstr">
      <vt:lpstr>Arial</vt:lpstr>
      <vt:lpstr>宋体</vt:lpstr>
      <vt:lpstr>Lucida Sans Unicode</vt:lpstr>
      <vt:lpstr>黑体</vt:lpstr>
      <vt:lpstr>Wingdings 3</vt:lpstr>
      <vt:lpstr>Verdana</vt:lpstr>
      <vt:lpstr>Wingdings 2</vt:lpstr>
      <vt:lpstr>Calibri</vt:lpstr>
      <vt:lpstr>聚合</vt:lpstr>
      <vt:lpstr>答辩秘书网上操作指南</vt:lpstr>
      <vt:lpstr>目录</vt:lpstr>
      <vt:lpstr>一、聘请评阅专家</vt:lpstr>
      <vt:lpstr>幻灯片 4</vt:lpstr>
      <vt:lpstr>幻灯片 5</vt:lpstr>
      <vt:lpstr>幻灯片 6</vt:lpstr>
      <vt:lpstr>聘请完所有评阅专家，评阅专家返回意见后，需要再进入“培养管理系统” ，查阅评阅意见，并对评阅情况进行审核。如下图：</vt:lpstr>
      <vt:lpstr>注意：所有评阅人均返回评阅意见，研究所审核通过后，才可聘请答辩委员。  答辩秘书登录系统，点击“聘请答辩委员”，如下图：</vt:lpstr>
      <vt:lpstr>点击答辩委员下的“维护”，后续操作同聘请评阅人。</vt:lpstr>
      <vt:lpstr>答辩结束后，答辩秘书登录系统维护答辩决议。</vt:lpstr>
      <vt:lpstr>若专家库中没有相应专家，点击“专家管理”-“论文评阅专家/学位论文答辩委员会成员”。</vt:lpstr>
      <vt:lpstr>先尝试“从教师系统引入论文评阅专家/从教师系统引入答辩委员会成员”，若教师系统查询不到该人，则点击“返回”-“新增论文评阅专家/新增答辩委员会成员”，录入专家信息（标*为必填项），之后便可从专家库中查询到该人。</vt:lpstr>
      <vt:lpstr>若教师系统查询不到该人，则点击“返回”-“新增论文评阅专家/新增答辩委员会成员”，录入专家信息（标*为必填项），之后便可从专家库中查询到该人。</vt:lpstr>
      <vt:lpstr>答辩秘书通过系统聘请评阅专家后，专家会收到下图所示邮件，并通过点击链接反馈是否能够参与评阅。</vt:lpstr>
      <vt:lpstr>若能够参与评阅，专家登录邮件所述网址，输入用户名、密码，验证码。如下图：</vt:lpstr>
      <vt:lpstr>登录后显示下图内容，打√，点击“继续”。</vt:lpstr>
      <vt:lpstr>幻灯片 17</vt:lpstr>
      <vt:lpstr>幻灯片 18</vt:lpstr>
      <vt:lpstr>有任何问题，请及时与我联系。 邮箱：lijiajin@idsse.ac.cn 电话：0898-88231178  系统问题可直接与国科大网络中心联系： 010-88256622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syn</dc:creator>
  <cp:lastModifiedBy>李佳津</cp:lastModifiedBy>
  <cp:revision>38</cp:revision>
  <dcterms:created xsi:type="dcterms:W3CDTF">2013-11-04T06:54:26Z</dcterms:created>
  <dcterms:modified xsi:type="dcterms:W3CDTF">2017-12-04T09:32:07Z</dcterms:modified>
</cp:coreProperties>
</file>